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6" r:id="rId2"/>
    <p:sldId id="289" r:id="rId3"/>
    <p:sldId id="324" r:id="rId4"/>
    <p:sldId id="335" r:id="rId5"/>
    <p:sldId id="333" r:id="rId6"/>
    <p:sldId id="326" r:id="rId7"/>
    <p:sldId id="336" r:id="rId8"/>
    <p:sldId id="334" r:id="rId9"/>
    <p:sldId id="288" r:id="rId10"/>
    <p:sldId id="298" r:id="rId1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22" autoAdjust="0"/>
  </p:normalViewPr>
  <p:slideViewPr>
    <p:cSldViewPr snapToGrid="0">
      <p:cViewPr varScale="1">
        <p:scale>
          <a:sx n="93" d="100"/>
          <a:sy n="93" d="100"/>
        </p:scale>
        <p:origin x="127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7/1/2026</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7/1/2026</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7/1/2026</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7/1/2026</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JULY  2026</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5259581"/>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r>
              <a:rPr lang="en-US" sz="1600" dirty="0">
                <a:solidFill>
                  <a:srgbClr val="0D0DB3"/>
                </a:solidFill>
              </a:rPr>
              <a:t>Happy 250th Birthday America! </a:t>
            </a:r>
          </a:p>
          <a:p>
            <a:br>
              <a:rPr lang="en-US" sz="1600" dirty="0">
                <a:solidFill>
                  <a:srgbClr val="0D0DB3"/>
                </a:solidFill>
              </a:rPr>
            </a:br>
            <a:r>
              <a:rPr lang="en-US" sz="1600" dirty="0">
                <a:solidFill>
                  <a:srgbClr val="0D0DB3"/>
                </a:solidFill>
              </a:rPr>
              <a:t>On July 4, 1776, the Declaration of Independence was officially implemented, marking the birth of the United States of America.  As you celebrate Independence Day with family, friends, food, and fireworks, we encourage you to reflect on the inception of our country and its core values.</a:t>
            </a:r>
          </a:p>
          <a:p>
            <a:endParaRPr lang="en-US" sz="1600" dirty="0">
              <a:solidFill>
                <a:srgbClr val="0D0DB3"/>
              </a:solidFill>
            </a:endParaRPr>
          </a:p>
          <a:p>
            <a:endParaRPr lang="en-US" sz="1600" dirty="0">
              <a:solidFill>
                <a:srgbClr val="0D0DB3"/>
              </a:solidFill>
            </a:endParaRP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600" dirty="0">
                <a:solidFill>
                  <a:srgbClr val="0D0DB3"/>
                </a:solidFill>
              </a:rPr>
              <a:t>Fireworks are not permitted within the city limits of Hilshire Village.</a:t>
            </a:r>
          </a:p>
          <a:p>
            <a:pPr marL="742950" lvl="1" indent="-285750">
              <a:lnSpc>
                <a:spcPct val="107000"/>
              </a:lnSpc>
              <a:spcAft>
                <a:spcPts val="800"/>
              </a:spcAft>
              <a:buFont typeface="Wingdings" panose="05000000000000000000" pitchFamily="2" charset="2"/>
              <a:buChar char="Ø"/>
            </a:pPr>
            <a:r>
              <a:rPr lang="en-US" sz="16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600" dirty="0">
                <a:solidFill>
                  <a:srgbClr val="0D0DB3"/>
                </a:solidFill>
              </a:rPr>
              <a:t>Be sure to lock all doors and windows in your home, when you are not on the premises.</a:t>
            </a:r>
          </a:p>
          <a:p>
            <a:pPr>
              <a:lnSpc>
                <a:spcPct val="107000"/>
              </a:lnSpc>
              <a:spcAft>
                <a:spcPts val="800"/>
              </a:spcAft>
            </a:pPr>
            <a:endPar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Remember we are always here if you need us!</a:t>
            </a:r>
          </a:p>
          <a:p>
            <a:pPr>
              <a:lnSpc>
                <a:spcPct val="107000"/>
              </a:lnSpc>
              <a:spcAft>
                <a:spcPts val="800"/>
              </a:spcAft>
            </a:pPr>
            <a:endPar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D0DB3"/>
                </a:solidFill>
                <a:latin typeface="Agency FB" panose="020B0503020202020204" pitchFamily="34" charset="0"/>
              </a:rPr>
              <a:t>JULY</a:t>
            </a: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2026</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521857823"/>
              </p:ext>
            </p:extLst>
          </p:nvPr>
        </p:nvGraphicFramePr>
        <p:xfrm>
          <a:off x="276943" y="971550"/>
          <a:ext cx="7225293" cy="1838326"/>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925892">
                  <a:extLst>
                    <a:ext uri="{9D8B030D-6E8A-4147-A177-3AD203B41FA5}">
                      <a16:colId xmlns:a16="http://schemas.microsoft.com/office/drawing/2014/main" val="1397268744"/>
                    </a:ext>
                  </a:extLst>
                </a:gridCol>
                <a:gridCol w="1382029">
                  <a:extLst>
                    <a:ext uri="{9D8B030D-6E8A-4147-A177-3AD203B41FA5}">
                      <a16:colId xmlns:a16="http://schemas.microsoft.com/office/drawing/2014/main" val="1552433659"/>
                    </a:ext>
                  </a:extLst>
                </a:gridCol>
                <a:gridCol w="3917372">
                  <a:extLst>
                    <a:ext uri="{9D8B030D-6E8A-4147-A177-3AD203B41FA5}">
                      <a16:colId xmlns:a16="http://schemas.microsoft.com/office/drawing/2014/main" val="1207219125"/>
                    </a:ext>
                  </a:extLst>
                </a:gridCol>
              </a:tblGrid>
              <a:tr h="556544">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640891">
                <a:tc>
                  <a:txBody>
                    <a:bodyPr/>
                    <a:lstStyle/>
                    <a:p>
                      <a:pPr algn="l"/>
                      <a:r>
                        <a:rPr lang="en-US" sz="1500" dirty="0">
                          <a:solidFill>
                            <a:srgbClr val="0D0DB3"/>
                          </a:solidFill>
                        </a:rPr>
                        <a:t>07-03-2026</a:t>
                      </a:r>
                    </a:p>
                  </a:txBody>
                  <a:tcPr anchor="ctr"/>
                </a:tc>
                <a:tc>
                  <a:txBody>
                    <a:bodyPr/>
                    <a:lstStyle/>
                    <a:p>
                      <a:pPr algn="l"/>
                      <a:r>
                        <a:rPr lang="en-US" sz="1600" dirty="0">
                          <a:solidFill>
                            <a:srgbClr val="0D0DB3"/>
                          </a:solidFill>
                        </a:rPr>
                        <a:t>FRIDAY</a:t>
                      </a:r>
                    </a:p>
                  </a:txBody>
                  <a:tcPr anchor="ctr"/>
                </a:tc>
                <a:tc>
                  <a:txBody>
                    <a:bodyPr/>
                    <a:lstStyle/>
                    <a:p>
                      <a:pPr algn="l"/>
                      <a:r>
                        <a:rPr lang="en-US" sz="1600" b="1" dirty="0">
                          <a:solidFill>
                            <a:srgbClr val="0D0DB3"/>
                          </a:solidFill>
                        </a:rPr>
                        <a:t>CITY HALL CLOSED</a:t>
                      </a:r>
                    </a:p>
                  </a:txBody>
                  <a:tcPr anchor="ctr"/>
                </a:tc>
                <a:extLst>
                  <a:ext uri="{0D108BD9-81ED-4DB2-BD59-A6C34878D82A}">
                    <a16:rowId xmlns:a16="http://schemas.microsoft.com/office/drawing/2014/main" val="1136235816"/>
                  </a:ext>
                </a:extLst>
              </a:tr>
              <a:tr h="640891">
                <a:tc>
                  <a:txBody>
                    <a:bodyPr/>
                    <a:lstStyle/>
                    <a:p>
                      <a:pPr algn="l"/>
                      <a:r>
                        <a:rPr lang="en-US" sz="1500" dirty="0">
                          <a:solidFill>
                            <a:srgbClr val="0D0DB3"/>
                          </a:solidFill>
                        </a:rPr>
                        <a:t>07-04-2026</a:t>
                      </a:r>
                    </a:p>
                  </a:txBody>
                  <a:tcPr anchor="ctr"/>
                </a:tc>
                <a:tc>
                  <a:txBody>
                    <a:bodyPr/>
                    <a:lstStyle/>
                    <a:p>
                      <a:pPr algn="l"/>
                      <a:r>
                        <a:rPr lang="en-US" sz="1600" dirty="0">
                          <a:solidFill>
                            <a:srgbClr val="0D0DB3"/>
                          </a:solidFill>
                        </a:rPr>
                        <a:t>SATURDAY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D0DB3"/>
                          </a:solidFill>
                        </a:rPr>
                        <a:t>FOURTH OF JULY</a:t>
                      </a:r>
                    </a:p>
                  </a:txBody>
                  <a:tcPr anchor="ctr"/>
                </a:tc>
                <a:extLst>
                  <a:ext uri="{0D108BD9-81ED-4DB2-BD59-A6C34878D82A}">
                    <a16:rowId xmlns:a16="http://schemas.microsoft.com/office/drawing/2014/main" val="975307933"/>
                  </a:ext>
                </a:extLst>
              </a:tr>
            </a:tbl>
          </a:graphicData>
        </a:graphic>
      </p:graphicFrame>
      <p:pic>
        <p:nvPicPr>
          <p:cNvPr id="2" name="Picture 1" descr="A picture containing text, red, colorful">
            <a:extLst>
              <a:ext uri="{FF2B5EF4-FFF2-40B4-BE49-F238E27FC236}">
                <a16:creationId xmlns:a16="http://schemas.microsoft.com/office/drawing/2014/main" id="{6D6DF9A6-679F-8CB7-CAD4-3F428D69A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13" y="3781426"/>
            <a:ext cx="5140211" cy="2493524"/>
          </a:xfrm>
          <a:prstGeom prst="rect">
            <a:avLst/>
          </a:prstGeom>
        </p:spPr>
      </p:pic>
      <p:pic>
        <p:nvPicPr>
          <p:cNvPr id="12" name="Picture 11">
            <a:extLst>
              <a:ext uri="{FF2B5EF4-FFF2-40B4-BE49-F238E27FC236}">
                <a16:creationId xmlns:a16="http://schemas.microsoft.com/office/drawing/2014/main" id="{24B25A0E-7AA2-F2DF-C68C-B88B4AF9C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066" y="2809876"/>
            <a:ext cx="3583078" cy="3591112"/>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62BDDDDE-A6A9-76BD-3E4A-29CA084601CF}"/>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37478790-EA1A-36E9-E661-62BB7EB53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3AA8FD4-2855-D412-8B46-F1469FE94C1F}"/>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07DBE191-4E81-DBAE-A3BF-DD4C66BFA1E7}"/>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C0039C11-6762-3BFB-D916-DF31626FC482}"/>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6" name="Picture 5">
            <a:extLst>
              <a:ext uri="{FF2B5EF4-FFF2-40B4-BE49-F238E27FC236}">
                <a16:creationId xmlns:a16="http://schemas.microsoft.com/office/drawing/2014/main" id="{469D6384-4BF7-5481-C06F-6DE8291ED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31" y="462515"/>
            <a:ext cx="4671273" cy="5932967"/>
          </a:xfrm>
          <a:prstGeom prst="rect">
            <a:avLst/>
          </a:prstGeom>
        </p:spPr>
      </p:pic>
      <p:pic>
        <p:nvPicPr>
          <p:cNvPr id="10" name="Picture 9">
            <a:extLst>
              <a:ext uri="{FF2B5EF4-FFF2-40B4-BE49-F238E27FC236}">
                <a16:creationId xmlns:a16="http://schemas.microsoft.com/office/drawing/2014/main" id="{FC864A2B-51E7-FCC4-82ED-87D79E7C1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134" y="2273388"/>
            <a:ext cx="2548289" cy="2564417"/>
          </a:xfrm>
          <a:prstGeom prst="rect">
            <a:avLst/>
          </a:prstGeom>
        </p:spPr>
      </p:pic>
    </p:spTree>
    <p:extLst>
      <p:ext uri="{BB962C8B-B14F-4D97-AF65-F5344CB8AC3E}">
        <p14:creationId xmlns:p14="http://schemas.microsoft.com/office/powerpoint/2010/main" val="21295523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CF47248E-D202-20E9-ED45-9DEBEF1B518F}"/>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4AF66B87-F2D6-1422-3BEC-CC4FB76E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786DB8F-2068-35AE-5CE1-080EF00AA810}"/>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28083794-B463-2D73-8509-15B69DDF4775}"/>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9E0FD67B-D7D4-518F-59D1-E796D6E73673}"/>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4" name="Picture 3">
            <a:extLst>
              <a:ext uri="{FF2B5EF4-FFF2-40B4-BE49-F238E27FC236}">
                <a16:creationId xmlns:a16="http://schemas.microsoft.com/office/drawing/2014/main" id="{C27333B9-0FA9-6D2F-8500-03FB5FC37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45" y="503889"/>
            <a:ext cx="5156791" cy="5694891"/>
          </a:xfrm>
          <a:prstGeom prst="rect">
            <a:avLst/>
          </a:prstGeom>
        </p:spPr>
      </p:pic>
    </p:spTree>
    <p:extLst>
      <p:ext uri="{BB962C8B-B14F-4D97-AF65-F5344CB8AC3E}">
        <p14:creationId xmlns:p14="http://schemas.microsoft.com/office/powerpoint/2010/main" val="693133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pic>
        <p:nvPicPr>
          <p:cNvPr id="3" name="Picture 2">
            <a:extLst>
              <a:ext uri="{FF2B5EF4-FFF2-40B4-BE49-F238E27FC236}">
                <a16:creationId xmlns:a16="http://schemas.microsoft.com/office/drawing/2014/main" id="{A6FCEFBC-61D0-4EE1-8DDA-A34FFF6F2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882" y="140445"/>
            <a:ext cx="5506262" cy="6207778"/>
          </a:xfrm>
          <a:prstGeom prst="rect">
            <a:avLst/>
          </a:prstGeom>
        </p:spPr>
      </p:pic>
    </p:spTree>
    <p:extLst>
      <p:ext uri="{BB962C8B-B14F-4D97-AF65-F5344CB8AC3E}">
        <p14:creationId xmlns:p14="http://schemas.microsoft.com/office/powerpoint/2010/main" val="40223847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FB907C76-9F7B-E800-86C5-CE4F7B4EE326}"/>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4E1E107A-6C32-615C-7830-7F1858241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C880861-1E12-2B5A-8801-CFA36D7EA0FD}"/>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4AE15BBE-5D44-FB1C-B1BD-1FC9BAFBCDA6}"/>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377F530A-B881-CFE1-D8F6-E3B3988C7ABC}"/>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4" name="Picture 3">
            <a:extLst>
              <a:ext uri="{FF2B5EF4-FFF2-40B4-BE49-F238E27FC236}">
                <a16:creationId xmlns:a16="http://schemas.microsoft.com/office/drawing/2014/main" id="{84CD34EC-8643-5B4A-56A3-6F5C89A43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486" y="809258"/>
            <a:ext cx="4503719" cy="5239481"/>
          </a:xfrm>
          <a:prstGeom prst="rect">
            <a:avLst/>
          </a:prstGeom>
        </p:spPr>
      </p:pic>
    </p:spTree>
    <p:extLst>
      <p:ext uri="{BB962C8B-B14F-4D97-AF65-F5344CB8AC3E}">
        <p14:creationId xmlns:p14="http://schemas.microsoft.com/office/powerpoint/2010/main" val="196077160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9C5145FC-C1EF-DCFC-C8DA-1E14E5F27907}"/>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6286B866-F9D9-EBC6-FD57-1442400FA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DF58D31-41FD-E02A-792D-877DDF6DAA06}"/>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BC8E6764-E32F-3C40-5A1D-74534068F067}"/>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71CA660F-E479-767C-F3EB-061E31A141BC}"/>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3" name="Picture 2">
            <a:extLst>
              <a:ext uri="{FF2B5EF4-FFF2-40B4-BE49-F238E27FC236}">
                <a16:creationId xmlns:a16="http://schemas.microsoft.com/office/drawing/2014/main" id="{917DC79E-6888-524B-E85E-AE4206515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451" y="93647"/>
            <a:ext cx="5377837" cy="6395021"/>
          </a:xfrm>
          <a:prstGeom prst="rect">
            <a:avLst/>
          </a:prstGeom>
        </p:spPr>
      </p:pic>
      <p:pic>
        <p:nvPicPr>
          <p:cNvPr id="6" name="Picture 5">
            <a:extLst>
              <a:ext uri="{FF2B5EF4-FFF2-40B4-BE49-F238E27FC236}">
                <a16:creationId xmlns:a16="http://schemas.microsoft.com/office/drawing/2014/main" id="{B52E5426-1939-58F4-EE71-E157AAB1D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396" y="2052084"/>
            <a:ext cx="2841629" cy="3090117"/>
          </a:xfrm>
          <a:prstGeom prst="rect">
            <a:avLst/>
          </a:prstGeom>
        </p:spPr>
      </p:pic>
    </p:spTree>
    <p:extLst>
      <p:ext uri="{BB962C8B-B14F-4D97-AF65-F5344CB8AC3E}">
        <p14:creationId xmlns:p14="http://schemas.microsoft.com/office/powerpoint/2010/main" val="390231087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2395"/>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endParaRPr lang="en-US" sz="8000" b="1" dirty="0">
              <a:solidFill>
                <a:srgbClr val="0D0DB3"/>
              </a:solidFill>
              <a:latin typeface="Agency FB" panose="020B0503020202020204" pitchFamily="34" charset="0"/>
            </a:endParaRPr>
          </a:p>
          <a:p>
            <a:pPr>
              <a:lnSpc>
                <a:spcPct val="120000"/>
              </a:lnSpc>
            </a:pPr>
            <a:endParaRPr lang="en-US" sz="8000" b="1" dirty="0">
              <a:solidFill>
                <a:srgbClr val="0D0DB3"/>
              </a:solidFill>
              <a:latin typeface="Agency FB" panose="020B0503020202020204" pitchFamily="34" charset="0"/>
            </a:endParaRPr>
          </a:p>
          <a:p>
            <a:pPr>
              <a:lnSpc>
                <a:spcPct val="120000"/>
              </a:lnSpc>
            </a:pPr>
            <a:endParaRPr lang="en-US" sz="8000" b="1" dirty="0">
              <a:solidFill>
                <a:srgbClr val="0D0DB3"/>
              </a:solidFill>
              <a:latin typeface="Agency FB" panose="020B0503020202020204" pitchFamily="34" charset="0"/>
            </a:endParaRPr>
          </a:p>
          <a:p>
            <a:pPr>
              <a:lnSpc>
                <a:spcPct val="120000"/>
              </a:lnSpc>
            </a:pPr>
            <a:endParaRPr lang="en-US" sz="8000" b="1" dirty="0">
              <a:solidFill>
                <a:srgbClr val="0D0DB3"/>
              </a:solidFill>
              <a:latin typeface="Agency FB" panose="020B0503020202020204" pitchFamily="34" charset="0"/>
            </a:endParaRPr>
          </a:p>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06-01-2026 THRU 06-30-2026</a:t>
            </a:r>
          </a:p>
          <a:p>
            <a:pPr>
              <a:lnSpc>
                <a:spcPct val="120000"/>
              </a:lnSpc>
            </a:pP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4" name="Picture 3">
            <a:extLst>
              <a:ext uri="{FF2B5EF4-FFF2-40B4-BE49-F238E27FC236}">
                <a16:creationId xmlns:a16="http://schemas.microsoft.com/office/drawing/2014/main" id="{DBD8A456-8209-8164-269A-D2D5141C3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330" y="1192617"/>
            <a:ext cx="3953558" cy="5168454"/>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16206</TotalTime>
  <Words>503</Words>
  <Application>Microsoft Office PowerPoint</Application>
  <PresentationFormat>Widescreen</PresentationFormat>
  <Paragraphs>90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Agency FB</vt:lpstr>
      <vt:lpstr>Arial</vt:lpstr>
      <vt:lpstr>Bahnschrift SemiCondensed</vt:lpstr>
      <vt:lpstr>Britannic Bold</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194</cp:revision>
  <cp:lastPrinted>2022-08-01T09:19:45Z</cp:lastPrinted>
  <dcterms:created xsi:type="dcterms:W3CDTF">2022-04-29T05:53:13Z</dcterms:created>
  <dcterms:modified xsi:type="dcterms:W3CDTF">2026-07-01T15:22:46Z</dcterms:modified>
</cp:coreProperties>
</file>